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64" r:id="rId3"/>
    <p:sldId id="263" r:id="rId4"/>
    <p:sldId id="257" r:id="rId5"/>
    <p:sldId id="268" r:id="rId6"/>
    <p:sldId id="266" r:id="rId7"/>
    <p:sldId id="267" r:id="rId8"/>
    <p:sldId id="262" r:id="rId9"/>
    <p:sldId id="269" r:id="rId10"/>
    <p:sldId id="271" r:id="rId11"/>
    <p:sldId id="273" r:id="rId12"/>
    <p:sldId id="272" r:id="rId13"/>
    <p:sldId id="275" r:id="rId14"/>
    <p:sldId id="274" r:id="rId15"/>
    <p:sldId id="260" r:id="rId16"/>
    <p:sldId id="258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370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1" d="100"/>
          <a:sy n="71" d="100"/>
        </p:scale>
        <p:origin x="284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AD489-E9EA-44E4-917A-800431A787AB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1192A2-16D3-47FF-9394-9065D564F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4696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0132D-D2B6-4569-B506-0CF9062FCD0E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0EDA7E-0997-41CC-A9B8-6FDFDDAD54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641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0EDA7E-0997-41CC-A9B8-6FDFDDAD54A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7945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336331" y="1214438"/>
            <a:ext cx="9144000" cy="2387600"/>
          </a:xfrm>
        </p:spPr>
        <p:txBody>
          <a:bodyPr anchor="b">
            <a:normAutofit/>
          </a:bodyPr>
          <a:lstStyle>
            <a:lvl1pPr algn="l">
              <a:defRPr sz="7200" b="1" baseline="0">
                <a:effectLst/>
              </a:defRPr>
            </a:lvl1pPr>
          </a:lstStyle>
          <a:p>
            <a:r>
              <a:rPr lang="ru-RU" dirty="0"/>
              <a:t>Тут заголовок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336331" y="3609538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3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Подзаголовок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336331" y="6314063"/>
            <a:ext cx="4954126" cy="365125"/>
          </a:xfrm>
        </p:spPr>
        <p:txBody>
          <a:bodyPr/>
          <a:lstStyle>
            <a:lvl1pPr>
              <a:defRPr sz="3200"/>
            </a:lvl1pPr>
          </a:lstStyle>
          <a:p>
            <a:r>
              <a:rPr lang="ru-RU" dirty="0" err="1"/>
              <a:t>Колонтинул</a:t>
            </a:r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36332" y="328504"/>
            <a:ext cx="8786648" cy="365125"/>
          </a:xfrm>
        </p:spPr>
        <p:txBody>
          <a:bodyPr/>
          <a:lstStyle>
            <a:lvl1pPr algn="l">
              <a:defRPr sz="2200"/>
            </a:lvl1pPr>
          </a:lstStyle>
          <a:p>
            <a:r>
              <a:rPr lang="ru-RU" dirty="0"/>
              <a:t>Штука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336331" y="142000"/>
            <a:ext cx="2743200" cy="365125"/>
          </a:xfrm>
        </p:spPr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4622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8797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06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340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0692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330043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7405006" y="1825625"/>
            <a:ext cx="3948793" cy="4351338"/>
          </a:xfrm>
        </p:spPr>
        <p:txBody>
          <a:bodyPr/>
          <a:lstStyle/>
          <a:p>
            <a:pPr lvl="0"/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305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1577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604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7610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423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8401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45028-E133-4D48-9E25-192C9397D61D}" type="datetimeFigureOut">
              <a:rPr lang="ru-RU" smtClean="0"/>
              <a:t>01.07.2023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519CB-CAA8-49F9-AFD8-7FAF11396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928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3998" y="1807945"/>
            <a:ext cx="9144000" cy="2387600"/>
          </a:xfrm>
        </p:spPr>
        <p:txBody>
          <a:bodyPr>
            <a:normAutofit/>
          </a:bodyPr>
          <a:lstStyle/>
          <a:p>
            <a:pPr algn="ctr"/>
            <a:r>
              <a:rPr lang="ru-RU" sz="6000" dirty="0"/>
              <a:t>ЭЛЕКТРОННАЯ БИБЛИОТЕКА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9642" y="5023426"/>
            <a:ext cx="10712713" cy="1655762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Выполнил: студент группы БИ50-</a:t>
            </a:r>
            <a:r>
              <a:rPr lang="en-US" sz="2400" dirty="0"/>
              <a:t>N</a:t>
            </a:r>
            <a:r>
              <a:rPr lang="ru-RU" sz="2400" dirty="0"/>
              <a:t>-</a:t>
            </a:r>
            <a:r>
              <a:rPr lang="en-US" sz="2400" dirty="0"/>
              <a:t>N</a:t>
            </a:r>
            <a:r>
              <a:rPr lang="ru-RU" sz="2400" dirty="0"/>
              <a:t> Фамилия Имя Отчество</a:t>
            </a:r>
            <a:endParaRPr lang="en-US" sz="2400" dirty="0"/>
          </a:p>
          <a:p>
            <a:pPr algn="ctr"/>
            <a:r>
              <a:rPr lang="ru-RU" sz="2400" dirty="0"/>
              <a:t>Руководитель: преподаватель Фамилия Имя Отчество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07323" y="293929"/>
            <a:ext cx="79773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МИНИСТЕРСТВО НАУКИ И ВЫСШЕГО ОБРАЗОВАНИЯ РОССИЙСКОЙ ФЕДЕРАЦИИ</a:t>
            </a:r>
          </a:p>
          <a:p>
            <a:pPr algn="ctr"/>
            <a:r>
              <a:rPr lang="ru-RU" sz="1200" dirty="0"/>
              <a:t>ФЕДЕРАЛЬНОЕ ГОСУДАРСТВЕННОЕ БЮДЖЕТНОЕ ОБРАЗОВАТЕЛЬНОЕ УЧРЕЖДЕНИЕ</a:t>
            </a:r>
          </a:p>
          <a:p>
            <a:pPr algn="ctr"/>
            <a:r>
              <a:rPr lang="ru-RU" sz="1200" dirty="0"/>
              <a:t>ВЫСШЕГО ОБРАЗОВАНИЯ</a:t>
            </a:r>
            <a:endParaRPr lang="en-US" sz="1200" dirty="0"/>
          </a:p>
          <a:p>
            <a:pPr algn="ctr"/>
            <a:r>
              <a:rPr lang="ru-RU" sz="2000" b="1" dirty="0"/>
              <a:t>Название</a:t>
            </a:r>
            <a:endParaRPr lang="ru-RU" sz="1200" b="1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3663650" y="5952632"/>
            <a:ext cx="4954126" cy="365125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г. Москва, 2021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79287" y="7006859"/>
            <a:ext cx="92334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600" dirty="0"/>
              <a:t>Титульный лист открывается через анимацию</a:t>
            </a:r>
            <a:br>
              <a:rPr lang="ru-RU" sz="3600" dirty="0"/>
            </a:br>
            <a:r>
              <a:rPr lang="en-US" sz="3600" dirty="0">
                <a:sym typeface="Wingdings" panose="05000000000000000000" pitchFamily="2" charset="2"/>
              </a:rPr>
              <a:t>  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99397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кругленный прямоугольник 7"/>
          <p:cNvSpPr/>
          <p:nvPr/>
        </p:nvSpPr>
        <p:spPr>
          <a:xfrm>
            <a:off x="7432638" y="1858761"/>
            <a:ext cx="3960000" cy="435133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910" t="-1294" r="-27272" b="-129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Создание сайта библиотеки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951843" y="1690688"/>
            <a:ext cx="63300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Основные этапы работы:</a:t>
            </a:r>
          </a:p>
          <a:p>
            <a:r>
              <a:rPr lang="ru-RU" dirty="0"/>
              <a:t>Создание макета</a:t>
            </a:r>
          </a:p>
          <a:p>
            <a:r>
              <a:rPr lang="ru-RU" dirty="0"/>
              <a:t>Вёрстка макета</a:t>
            </a:r>
          </a:p>
          <a:p>
            <a:r>
              <a:rPr lang="ru-RU" dirty="0"/>
              <a:t>Создание серверной части</a:t>
            </a:r>
          </a:p>
          <a:p>
            <a:r>
              <a:rPr lang="ru-RU" dirty="0"/>
              <a:t>Наполнение базы данных книгами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7630617" y="1858761"/>
            <a:ext cx="394879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7747371" y="1694284"/>
            <a:ext cx="3922892" cy="4347742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254000" dist="889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33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кругленный прямоугольник 7"/>
          <p:cNvSpPr/>
          <p:nvPr/>
        </p:nvSpPr>
        <p:spPr>
          <a:xfrm>
            <a:off x="838200" y="1690688"/>
            <a:ext cx="3960000" cy="435133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910" t="-1294" r="-27272" b="-129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Вывод сайта в сеть интернет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5194159" y="1690688"/>
            <a:ext cx="6330043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b="1" dirty="0"/>
              <a:t>Способы вывода сайта:</a:t>
            </a:r>
          </a:p>
          <a:p>
            <a:r>
              <a:rPr lang="ru-RU" dirty="0"/>
              <a:t>Аренда выделенного сервера</a:t>
            </a:r>
          </a:p>
          <a:p>
            <a:r>
              <a:rPr lang="ru-RU" dirty="0"/>
              <a:t>Аренда виртуального сервера</a:t>
            </a:r>
          </a:p>
          <a:p>
            <a:r>
              <a:rPr lang="ru-RU" dirty="0"/>
              <a:t>Создание сервера из своего ПК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Вывод проектного сайта будет осуществляться через бесплатную облачную платформу </a:t>
            </a:r>
            <a:r>
              <a:rPr lang="en-US" dirty="0" err="1"/>
              <a:t>Heroku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838200" y="1690688"/>
            <a:ext cx="3948793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1161002" y="1563366"/>
            <a:ext cx="3835178" cy="4347742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254000" dist="889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831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	Мне удалось выбрать подходящий инструмент для создания сайта, разработать макет веб-страниц, сверстать всё и связать готовые заготовки с базой данных, после чего вывести сайт в сеть интернет. Сайт может быть использован для получения быстрого доступа к книгам, загруженным в него.</a:t>
            </a:r>
          </a:p>
          <a:p>
            <a:pPr marL="0" indent="0">
              <a:buNone/>
            </a:pPr>
            <a:r>
              <a:rPr lang="ru-RU" dirty="0"/>
              <a:t>	 В будущем планируется расширять функционал сайта и базу книг.</a:t>
            </a:r>
          </a:p>
        </p:txBody>
      </p:sp>
    </p:spTree>
    <p:extLst>
      <p:ext uri="{BB962C8B-B14F-4D97-AF65-F5344CB8AC3E}">
        <p14:creationId xmlns:p14="http://schemas.microsoft.com/office/powerpoint/2010/main" val="36625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айт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0651" y="276045"/>
            <a:ext cx="11701518" cy="6581955"/>
          </a:xfrm>
        </p:spPr>
      </p:pic>
    </p:spTree>
    <p:extLst>
      <p:ext uri="{BB962C8B-B14F-4D97-AF65-F5344CB8AC3E}">
        <p14:creationId xmlns:p14="http://schemas.microsoft.com/office/powerpoint/2010/main" val="3642355344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	В ходе работы успешно были выполнены все задачи: изучена история электронных библиотек, выбран инструмент, разработан макет. Была достигнута цель - создан сайт - электронная библиотека.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ru-RU" dirty="0"/>
              <a:t>В будущей перспективе на сайт можно будет добавить множество новых функций, оптимизировать сайт под мобильные устройства, добавить больше книг, возможность загружать книги не только в формате «.</a:t>
            </a:r>
            <a:r>
              <a:rPr lang="en-US" dirty="0"/>
              <a:t>fb2</a:t>
            </a:r>
            <a:r>
              <a:rPr lang="ru-RU" dirty="0"/>
              <a:t>»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047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Список используемых источников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b="1" dirty="0"/>
              <a:t>1.</a:t>
            </a:r>
            <a:r>
              <a:rPr lang="ru-RU" sz="2000" dirty="0"/>
              <a:t> Богданова, И.Ф., Богданова, Н.Ф. Электронные библиотеки: история и современность / И.Ф Богданова, Н.Ф Богданова, Институт подготовки научных кадров НАН Беларуси // [Электронный ресурс]: </a:t>
            </a:r>
            <a:r>
              <a:rPr lang="ru-RU" sz="2000" dirty="0" err="1"/>
              <a:t>OpenBooks</a:t>
            </a:r>
            <a:r>
              <a:rPr lang="ru-RU" sz="2000" dirty="0"/>
              <a:t> - URL: https://openbooks.itmo.ru/ru/file/6430/6430.pdf </a:t>
            </a:r>
            <a:r>
              <a:rPr lang="ru-RU" sz="2000" i="1" dirty="0"/>
              <a:t>(дата обращения 04.02.21)</a:t>
            </a:r>
          </a:p>
          <a:p>
            <a:pPr marL="0" indent="0">
              <a:buNone/>
            </a:pPr>
            <a:r>
              <a:rPr lang="ru-RU" sz="2000" b="1" dirty="0"/>
              <a:t>2.</a:t>
            </a:r>
            <a:r>
              <a:rPr lang="ru-RU" sz="2000" dirty="0"/>
              <a:t> Костина, А. И. История развития электронных библиотек. / А.И Костина, БГУ им. И. Г. Петровского // [Электронный ресурс]: Материалы XI Международной студенческой научной конференции «Студенческий научный форум» – 2019 - URL: https://scienceforum.ru/2019/article/2018010481 </a:t>
            </a:r>
            <a:r>
              <a:rPr lang="ru-RU" sz="2000" i="1" dirty="0"/>
              <a:t>(дата обращения 01.02.2021)</a:t>
            </a:r>
          </a:p>
          <a:p>
            <a:pPr marL="0" indent="0">
              <a:buNone/>
            </a:pPr>
            <a:r>
              <a:rPr lang="ru-RU" sz="2000" b="1" dirty="0"/>
              <a:t>3.</a:t>
            </a:r>
            <a:r>
              <a:rPr lang="ru-RU" sz="2000" dirty="0"/>
              <a:t> Проект «Гутенберг» [Электронный ресурс]: Википедия. Свободная энциклопедия – URL: https://ru.wikipedia.org/wiki/Проект_«Гутенберг» </a:t>
            </a:r>
            <a:r>
              <a:rPr lang="ru-RU" sz="2000" i="1" dirty="0"/>
              <a:t>(дата обращения: 01.02.2021)</a:t>
            </a:r>
          </a:p>
          <a:p>
            <a:pPr marL="0" indent="0">
              <a:buNone/>
            </a:pPr>
            <a:r>
              <a:rPr lang="ru-RU" sz="2000" b="1" dirty="0"/>
              <a:t>4.</a:t>
            </a:r>
            <a:r>
              <a:rPr lang="ru-RU" sz="2000" dirty="0"/>
              <a:t> 10 программ для создания электронных библиотек [Электронный ресурс]: </a:t>
            </a:r>
            <a:r>
              <a:rPr lang="ru-RU" sz="2000" dirty="0" err="1"/>
              <a:t>ELiS</a:t>
            </a:r>
            <a:r>
              <a:rPr lang="ru-RU" sz="2000" dirty="0"/>
              <a:t> – URL: https://elibsystem.ru/node/295 </a:t>
            </a:r>
            <a:r>
              <a:rPr lang="ru-RU" sz="2000" i="1" dirty="0"/>
              <a:t>(дата обращения 07.02.21)</a:t>
            </a:r>
          </a:p>
        </p:txBody>
      </p:sp>
    </p:spTree>
    <p:extLst>
      <p:ext uri="{BB962C8B-B14F-4D97-AF65-F5344CB8AC3E}">
        <p14:creationId xmlns:p14="http://schemas.microsoft.com/office/powerpoint/2010/main" val="3143432556"/>
      </p:ext>
    </p:extLst>
  </p:cSld>
  <p:clrMapOvr>
    <a:masterClrMapping/>
  </p:clrMapOvr>
  <p:transition spd="med">
    <p:pull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2025570" y="2812647"/>
            <a:ext cx="8368496" cy="1232704"/>
          </a:xfrm>
        </p:spPr>
        <p:txBody>
          <a:bodyPr anchor="ctr">
            <a:noAutofit/>
          </a:bodyPr>
          <a:lstStyle/>
          <a:p>
            <a:pPr algn="ctr"/>
            <a:r>
              <a:rPr lang="ru-RU" sz="6600" dirty="0"/>
              <a:t>СПАСИБО ЗА ВНИМАНИЕ</a:t>
            </a:r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2674417" y="6734702"/>
            <a:ext cx="9144000" cy="1655762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1586279"/>
      </p:ext>
    </p:extLst>
  </p:cSld>
  <p:clrMapOvr>
    <a:masterClrMapping/>
  </p:clrMapOvr>
  <p:transition spd="slow">
    <p:cover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Содержание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ru-RU" b="1" dirty="0"/>
              <a:t>ВВЕДЕНИЕ</a:t>
            </a:r>
          </a:p>
          <a:p>
            <a:pPr marL="0" indent="0">
              <a:buNone/>
            </a:pPr>
            <a:r>
              <a:rPr lang="ru-RU" dirty="0"/>
              <a:t>1. </a:t>
            </a:r>
            <a:r>
              <a:rPr lang="ru-RU" b="1"/>
              <a:t>ЭЛЕКТРОННЫЕ БИБЛИОТЕКИ</a:t>
            </a:r>
            <a:endParaRPr lang="ru-RU" b="1" dirty="0"/>
          </a:p>
          <a:p>
            <a:pPr marL="0" indent="0">
              <a:buNone/>
            </a:pPr>
            <a:r>
              <a:rPr lang="ru-RU" dirty="0"/>
              <a:t>1.1. Возникновение и развитие электронных библиотек</a:t>
            </a:r>
          </a:p>
          <a:p>
            <a:pPr marL="0" indent="0">
              <a:buNone/>
            </a:pPr>
            <a:r>
              <a:rPr lang="ru-RU" dirty="0"/>
              <a:t>1.2. Методы разработки электронных библиотек</a:t>
            </a:r>
          </a:p>
          <a:p>
            <a:pPr marL="0" indent="0">
              <a:buNone/>
            </a:pPr>
            <a:r>
              <a:rPr lang="ru-RU" dirty="0"/>
              <a:t>1.3. Преимущества и недостатки электронных библиотек</a:t>
            </a:r>
          </a:p>
          <a:p>
            <a:pPr marL="0" indent="0">
              <a:buNone/>
            </a:pPr>
            <a:r>
              <a:rPr lang="ru-RU" dirty="0"/>
              <a:t>Выводы</a:t>
            </a:r>
          </a:p>
          <a:p>
            <a:pPr marL="0" indent="0">
              <a:buNone/>
            </a:pPr>
            <a:r>
              <a:rPr lang="ru-RU" dirty="0"/>
              <a:t>2. </a:t>
            </a:r>
            <a:r>
              <a:rPr lang="ru-RU" b="1" dirty="0"/>
              <a:t>СОЗДАНИЕ ЭЛЕКТРОННОЙ БИБЛИОТЕКИ</a:t>
            </a:r>
          </a:p>
          <a:p>
            <a:pPr marL="0" indent="0">
              <a:buNone/>
            </a:pPr>
            <a:r>
              <a:rPr lang="ru-RU" dirty="0"/>
              <a:t>2.1. Выбор инструмента для разработки сайта</a:t>
            </a:r>
          </a:p>
          <a:p>
            <a:pPr marL="0" indent="0">
              <a:buNone/>
            </a:pPr>
            <a:r>
              <a:rPr lang="ru-RU" dirty="0"/>
              <a:t>2.2. Создание сайта библиотеки</a:t>
            </a:r>
          </a:p>
          <a:p>
            <a:pPr marL="0" indent="0">
              <a:buNone/>
            </a:pPr>
            <a:r>
              <a:rPr lang="ru-RU" dirty="0"/>
              <a:t>2.3. Вывод сайта в сеть интернет </a:t>
            </a:r>
          </a:p>
          <a:p>
            <a:pPr marL="0" indent="0">
              <a:buNone/>
            </a:pPr>
            <a:r>
              <a:rPr lang="ru-RU" dirty="0"/>
              <a:t>Выводы</a:t>
            </a:r>
          </a:p>
          <a:p>
            <a:pPr marL="0" indent="0">
              <a:buNone/>
            </a:pPr>
            <a:r>
              <a:rPr lang="ru-RU" b="1" dirty="0"/>
              <a:t>ЗАКЛЮЧЕНИЕ</a:t>
            </a:r>
          </a:p>
          <a:p>
            <a:pPr marL="0" indent="0">
              <a:buNone/>
            </a:pPr>
            <a:r>
              <a:rPr lang="ru-RU" b="1" dirty="0"/>
              <a:t>СПИСОК ИСПОЛЬЗУЕМЫХ ИСТОЧНИКОВ</a:t>
            </a:r>
          </a:p>
          <a:p>
            <a:pPr marL="0" indent="0">
              <a:buNone/>
            </a:pPr>
            <a:r>
              <a:rPr lang="ru-RU" b="1" dirty="0"/>
              <a:t>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977505620"/>
      </p:ext>
    </p:extLst>
  </p:cSld>
  <p:clrMapOvr>
    <a:masterClrMapping/>
  </p:clrMapOvr>
  <p:transition spd="slow">
    <p:cover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кругленный прямоугольник 7"/>
          <p:cNvSpPr/>
          <p:nvPr/>
        </p:nvSpPr>
        <p:spPr>
          <a:xfrm>
            <a:off x="838200" y="1690688"/>
            <a:ext cx="3960000" cy="435133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910" t="-1294" r="-27272" b="-129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5194159" y="1690688"/>
            <a:ext cx="63300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Книги - </a:t>
            </a:r>
            <a:r>
              <a:rPr lang="ru-RU" b="1" dirty="0"/>
              <a:t>важнейший</a:t>
            </a:r>
            <a:r>
              <a:rPr lang="ru-RU" dirty="0"/>
              <a:t> источник информации. С помощью книг люди учатся чему-то новому, узнают интересные истории, получают знания, накопленные поколениями. Что если все книги перенести в электронную среду?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838200" y="1690688"/>
            <a:ext cx="394879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1073288" y="1526211"/>
            <a:ext cx="3922892" cy="4347742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254000" dist="889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613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b="1" dirty="0"/>
              <a:t>Объект исследования: </a:t>
            </a:r>
            <a:r>
              <a:rPr lang="ru-RU" dirty="0"/>
              <a:t>электронная библиотека</a:t>
            </a:r>
            <a:endParaRPr lang="ru-RU" b="1" dirty="0"/>
          </a:p>
          <a:p>
            <a:pPr marL="0" indent="0">
              <a:buNone/>
            </a:pPr>
            <a:r>
              <a:rPr lang="ru-RU" b="1" dirty="0"/>
              <a:t>Предмет исследования: </a:t>
            </a:r>
            <a:r>
              <a:rPr lang="ru-RU" dirty="0"/>
              <a:t>разработка электронных библиотек</a:t>
            </a:r>
            <a:endParaRPr lang="ru-RU" b="1" dirty="0"/>
          </a:p>
          <a:p>
            <a:pPr marL="0" indent="0">
              <a:buNone/>
            </a:pPr>
            <a:r>
              <a:rPr lang="ru-RU" b="1" dirty="0"/>
              <a:t>Цель:</a:t>
            </a:r>
            <a:r>
              <a:rPr lang="ru-RU" dirty="0"/>
              <a:t> создать сайт – электронную библиотеку</a:t>
            </a:r>
          </a:p>
          <a:p>
            <a:pPr marL="0" indent="0">
              <a:buNone/>
            </a:pPr>
            <a:r>
              <a:rPr lang="ru-RU" b="1" dirty="0"/>
              <a:t>Задачи:</a:t>
            </a:r>
          </a:p>
          <a:p>
            <a:pPr marL="742950" indent="-742950">
              <a:buFont typeface="+mj-lt"/>
              <a:buAutoNum type="arabicPeriod"/>
            </a:pPr>
            <a:r>
              <a:rPr lang="ru-RU" dirty="0"/>
              <a:t>Изучить историю ЭБ.</a:t>
            </a:r>
          </a:p>
          <a:p>
            <a:pPr marL="742950" indent="-742950">
              <a:buFont typeface="+mj-lt"/>
              <a:buAutoNum type="arabicPeriod"/>
            </a:pPr>
            <a:r>
              <a:rPr lang="ru-RU" dirty="0"/>
              <a:t>Выбрать инструмент для работы.</a:t>
            </a:r>
          </a:p>
          <a:p>
            <a:pPr marL="742950" indent="-742950">
              <a:buFont typeface="+mj-lt"/>
              <a:buAutoNum type="arabicPeriod"/>
            </a:pPr>
            <a:r>
              <a:rPr lang="ru-RU" dirty="0"/>
              <a:t>Придумать дизайн для сайта.</a:t>
            </a:r>
          </a:p>
          <a:p>
            <a:pPr marL="742950" indent="-742950">
              <a:buFont typeface="+mj-lt"/>
              <a:buAutoNum type="arabicPeriod"/>
            </a:pPr>
            <a:r>
              <a:rPr lang="ru-RU" dirty="0"/>
              <a:t>Создать внутреннюю логику сайта.</a:t>
            </a:r>
          </a:p>
        </p:txBody>
      </p:sp>
    </p:spTree>
    <p:extLst>
      <p:ext uri="{BB962C8B-B14F-4D97-AF65-F5344CB8AC3E}">
        <p14:creationId xmlns:p14="http://schemas.microsoft.com/office/powerpoint/2010/main" val="301974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Практическая значимость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Практическая значимость </a:t>
            </a:r>
            <a:r>
              <a:rPr lang="ru-RU" dirty="0"/>
              <a:t>моего проекта заключается в том, что полученный после проделанной работы продукт (сайт) можно будет использовать для хранения книг. Человек имеющий доступ к библиотеке, сможет быстро получить доступ к книге любого жанра, хранящейся в ней.</a:t>
            </a:r>
          </a:p>
        </p:txBody>
      </p:sp>
    </p:spTree>
    <p:extLst>
      <p:ext uri="{BB962C8B-B14F-4D97-AF65-F5344CB8AC3E}">
        <p14:creationId xmlns:p14="http://schemas.microsoft.com/office/powerpoint/2010/main" val="221677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кругленный прямоугольник 7"/>
          <p:cNvSpPr/>
          <p:nvPr/>
        </p:nvSpPr>
        <p:spPr>
          <a:xfrm>
            <a:off x="838200" y="1690688"/>
            <a:ext cx="3960000" cy="435133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910" t="-1294" r="-27272" b="-129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Возникновение и развитие ЭБ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5194159" y="1690688"/>
            <a:ext cx="6330043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Первым успешным прототипом послужил </a:t>
            </a:r>
            <a:r>
              <a:rPr lang="en-GB" dirty="0"/>
              <a:t>MARC</a:t>
            </a:r>
            <a:r>
              <a:rPr lang="ru-RU" dirty="0"/>
              <a:t>, инструмент для работы с машиночитаемыми каталогами, он был размещён в Библиотеке конгресса США (1968). Следующая успешная ЭБ - «Проект Гутенберг» (1971)</a:t>
            </a:r>
            <a:r>
              <a:rPr lang="en-US" dirty="0"/>
              <a:t>. </a:t>
            </a:r>
            <a:r>
              <a:rPr lang="ru-RU" dirty="0"/>
              <a:t>К 2018 году в ней насчитывалось 57 000 книг. 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838200" y="1690688"/>
            <a:ext cx="3948793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1073288" y="1526211"/>
            <a:ext cx="3922892" cy="4347742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254000" dist="889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98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кругленный прямоугольник 7"/>
          <p:cNvSpPr/>
          <p:nvPr/>
        </p:nvSpPr>
        <p:spPr>
          <a:xfrm>
            <a:off x="7432638" y="1858761"/>
            <a:ext cx="3960000" cy="435133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910" t="-1294" r="-27272" b="-129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Преимущества и недостатки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951843" y="1690688"/>
            <a:ext cx="63300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Главное преимущество </a:t>
            </a:r>
            <a:r>
              <a:rPr lang="ru-RU" dirty="0"/>
              <a:t>– лёгкий доступ в любое время, но только при условии, что человек имеет доступ в интернет и устройство для чтения, что является недостатком.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7630617" y="1858761"/>
            <a:ext cx="394879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7747371" y="1694284"/>
            <a:ext cx="3922892" cy="4347742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254000" dist="889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123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	Проследив за историей электронных библиотек и рассмотрев, как и где их применять, можно сделать вывод, что электронные библиотеки играют важную роль в жизни людей. Сегодня повсеместно можно встретить случаи, в которых без них было бы просто не обойтись. Электронные библиотечные системы являются достойными преемниками традиционных библиотек.</a:t>
            </a:r>
          </a:p>
        </p:txBody>
      </p:sp>
    </p:spTree>
    <p:extLst>
      <p:ext uri="{BB962C8B-B14F-4D97-AF65-F5344CB8AC3E}">
        <p14:creationId xmlns:p14="http://schemas.microsoft.com/office/powerpoint/2010/main" val="187479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кругленный прямоугольник 7"/>
          <p:cNvSpPr/>
          <p:nvPr/>
        </p:nvSpPr>
        <p:spPr>
          <a:xfrm>
            <a:off x="838200" y="1690688"/>
            <a:ext cx="3960000" cy="435133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910" t="-1294" r="-27272" b="-129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Выбор инструмента для разработки сайта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5194159" y="1690688"/>
            <a:ext cx="6330043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Прежде чем определиться с этапами работы, необходимо выбрать инструменты для разработки</a:t>
            </a:r>
            <a:r>
              <a:rPr lang="en-US" dirty="0"/>
              <a:t>:</a:t>
            </a:r>
            <a:endParaRPr lang="ru-RU" dirty="0"/>
          </a:p>
          <a:p>
            <a:pPr lvl="1">
              <a:buBlip>
                <a:blip r:embed="rId3"/>
              </a:buBlip>
            </a:pPr>
            <a:r>
              <a:rPr lang="en-US" i="1" dirty="0"/>
              <a:t>PHP</a:t>
            </a:r>
          </a:p>
          <a:p>
            <a:pPr lvl="1">
              <a:buBlip>
                <a:blip r:embed="rId3"/>
              </a:buBlip>
            </a:pPr>
            <a:r>
              <a:rPr lang="en-US" i="1" dirty="0"/>
              <a:t>Java</a:t>
            </a:r>
          </a:p>
          <a:p>
            <a:pPr lvl="1">
              <a:buBlip>
                <a:blip r:embed="rId3"/>
              </a:buBlip>
            </a:pPr>
            <a:r>
              <a:rPr lang="en-US" i="1" dirty="0"/>
              <a:t>C#</a:t>
            </a:r>
          </a:p>
          <a:p>
            <a:pPr lvl="1">
              <a:buBlip>
                <a:blip r:embed="rId3"/>
              </a:buBlip>
            </a:pPr>
            <a:r>
              <a:rPr lang="en-US" i="1" dirty="0"/>
              <a:t>Python</a:t>
            </a:r>
          </a:p>
          <a:p>
            <a:pPr lvl="1">
              <a:buBlip>
                <a:blip r:embed="rId3"/>
              </a:buBlip>
            </a:pPr>
            <a:r>
              <a:rPr lang="en-US" i="1" dirty="0"/>
              <a:t>Ruby</a:t>
            </a:r>
            <a:endParaRPr lang="ru-RU" i="1" dirty="0"/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838200" y="1690688"/>
            <a:ext cx="3948793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67798" y="1537270"/>
            <a:ext cx="4404509" cy="4347742"/>
          </a:xfrm>
          <a:prstGeom prst="round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254000" dist="889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93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аймс нью роман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</TotalTime>
  <Words>764</Words>
  <Application>Microsoft Office PowerPoint</Application>
  <PresentationFormat>Широкоэкранный</PresentationFormat>
  <Paragraphs>76</Paragraphs>
  <Slides>16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Times New Roman</vt:lpstr>
      <vt:lpstr>Тема Office</vt:lpstr>
      <vt:lpstr>ЭЛЕКТРОННАЯ БИБЛИОТЕКА</vt:lpstr>
      <vt:lpstr>Содержание</vt:lpstr>
      <vt:lpstr>Актуальность</vt:lpstr>
      <vt:lpstr>Цель и задачи</vt:lpstr>
      <vt:lpstr>Практическая значимость</vt:lpstr>
      <vt:lpstr>Возникновение и развитие ЭБ</vt:lpstr>
      <vt:lpstr>Преимущества и недостатки</vt:lpstr>
      <vt:lpstr>Выводы</vt:lpstr>
      <vt:lpstr>Выбор инструмента для разработки сайта</vt:lpstr>
      <vt:lpstr>Создание сайта библиотеки</vt:lpstr>
      <vt:lpstr>Вывод сайта в сеть интернет</vt:lpstr>
      <vt:lpstr>Выводы</vt:lpstr>
      <vt:lpstr>Презентация PowerPoint</vt:lpstr>
      <vt:lpstr>Заключение</vt:lpstr>
      <vt:lpstr>Список используемых источников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ЭЛЕКТРОННАЯ БИБЛИОТЕКА</dc:title>
  <dcterms:created xsi:type="dcterms:W3CDTF">2021-04-16T16:01:19Z</dcterms:created>
  <dcterms:modified xsi:type="dcterms:W3CDTF">2023-07-01T12:40:10Z</dcterms:modified>
</cp:coreProperties>
</file>

<file path=docProps/thumbnail.jpeg>
</file>